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Century Gothic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enturyGothic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italic.fntdata"/><Relationship Id="rId6" Type="http://schemas.openxmlformats.org/officeDocument/2006/relationships/slide" Target="slides/slide1.xml"/><Relationship Id="rId18" Type="http://schemas.openxmlformats.org/officeDocument/2006/relationships/font" Target="fonts/CenturyGothi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107738f05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f107738f05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f107738f05_0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107738f05_0_7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f107738f05_0_7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107738f05_0_80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f107738f05_0_80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107738f05_0_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f107738f05_0_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107738f05_0_1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f107738f05_0_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107738f05_0_2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f107738f05_0_2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107738f05_0_3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f107738f05_0_3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107738f05_0_40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f107738f05_0_40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107738f05_0_4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f107738f05_0_4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107738f05_0_5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f107738f05_0_5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107738f05_0_6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f107738f05_0_6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hyperlink" Target="mailto:jbreyta@barnegatschools.com" TargetMode="External"/><Relationship Id="rId10" Type="http://schemas.openxmlformats.org/officeDocument/2006/relationships/hyperlink" Target="mailto:jbreyta@barnegatschools.com" TargetMode="External"/><Relationship Id="rId13" Type="http://schemas.openxmlformats.org/officeDocument/2006/relationships/hyperlink" Target="mailto:jbreyta@barnegatschools.com" TargetMode="External"/><Relationship Id="rId12" Type="http://schemas.openxmlformats.org/officeDocument/2006/relationships/hyperlink" Target="mailto:jbreyta@barnegatschools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hyperlink" Target="mailto:rdineno@barnegatschools.com" TargetMode="External"/><Relationship Id="rId9" Type="http://schemas.openxmlformats.org/officeDocument/2006/relationships/hyperlink" Target="mailto:jbreyta@barnegatschools.com" TargetMode="External"/><Relationship Id="rId14" Type="http://schemas.openxmlformats.org/officeDocument/2006/relationships/hyperlink" Target="mailto:mhayes@barnegatschools.com" TargetMode="External"/><Relationship Id="rId5" Type="http://schemas.openxmlformats.org/officeDocument/2006/relationships/hyperlink" Target="mailto:rdineno@barnegatschools.com" TargetMode="External"/><Relationship Id="rId6" Type="http://schemas.openxmlformats.org/officeDocument/2006/relationships/hyperlink" Target="mailto:rdineno@barnegatschools.com" TargetMode="External"/><Relationship Id="rId7" Type="http://schemas.openxmlformats.org/officeDocument/2006/relationships/hyperlink" Target="mailto:rdineno@barnegatschools.com" TargetMode="External"/><Relationship Id="rId8" Type="http://schemas.openxmlformats.org/officeDocument/2006/relationships/hyperlink" Target="mailto:jbreyta@barnegatschools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413847" y="663122"/>
            <a:ext cx="8314200" cy="11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9600" u="none" cap="none" strike="noStrike">
                <a:solidFill>
                  <a:srgbClr val="FF6699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" sz="9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en" sz="96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0" i="0" lang="en" sz="96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" sz="9600" u="none" cap="none" strike="noStrike">
                <a:solidFill>
                  <a:srgbClr val="5EC2C9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i="0" lang="en" sz="9600" u="none" cap="none" strike="noStrike">
                <a:solidFill>
                  <a:srgbClr val="9564BB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" sz="9600" u="none" cap="none" strike="noStrike">
                <a:solidFill>
                  <a:srgbClr val="FF6699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13847" y="1724267"/>
            <a:ext cx="83142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 to School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931691" y="2850127"/>
            <a:ext cx="5280600" cy="20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" sz="3200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iss Siciliano</a:t>
            </a:r>
            <a:endParaRPr b="0" i="0" sz="3200" u="none" cap="none" strike="noStrike">
              <a:solidFill>
                <a:srgbClr val="99CC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200" u="none" cap="none" strike="noStrike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Grade 5/6 - ELA</a:t>
            </a:r>
            <a:endParaRPr sz="100"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200" u="none" cap="none" strike="noStrike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Room 511</a:t>
            </a:r>
            <a:endParaRPr sz="100"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200" u="none" cap="none" strike="noStrike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</a:t>
            </a:r>
            <a:r>
              <a:rPr lang="en" sz="3200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b="0" i="0" lang="en" sz="3200" u="none" cap="none" strike="noStrike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-202</a:t>
            </a:r>
            <a:r>
              <a:rPr lang="en" sz="3200">
                <a:solidFill>
                  <a:srgbClr val="99CC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sz="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attendance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2"/>
          <p:cNvSpPr txBox="1"/>
          <p:nvPr/>
        </p:nvSpPr>
        <p:spPr>
          <a:xfrm>
            <a:off x="560141" y="1179556"/>
            <a:ext cx="8023800" cy="28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you attend this meet, please email me any questions you may have. Also, I would appreciate it if you share anything you would like me to           know about your child.</a:t>
            </a:r>
            <a:endParaRPr sz="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</a:t>
            </a: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3"/>
          <p:cNvSpPr txBox="1"/>
          <p:nvPr/>
        </p:nvSpPr>
        <p:spPr>
          <a:xfrm>
            <a:off x="560141" y="1426006"/>
            <a:ext cx="8023800" cy="3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Ms. DiNeno</a:t>
            </a:r>
            <a:r>
              <a:rPr b="1" i="0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 </a:t>
            </a:r>
            <a:endParaRPr sz="1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 </a:t>
            </a:r>
            <a:endParaRPr sz="1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7"/>
              </a:rPr>
              <a:t>rdineno@barnegatschools.com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609-660-7500 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8"/>
              </a:rPr>
              <a:t>M</a:t>
            </a:r>
            <a:r>
              <a:rPr b="1" i="1" lang="en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9"/>
              </a:rPr>
              <a:t>iss Siciliano</a:t>
            </a:r>
            <a:r>
              <a:rPr b="1" i="1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10"/>
              </a:rPr>
              <a:t> </a:t>
            </a:r>
            <a:endParaRPr sz="1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11"/>
              </a:rPr>
              <a:t>   </a:t>
            </a:r>
            <a:endParaRPr sz="1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12"/>
              </a:rPr>
              <a:t>ksiciliano</a:t>
            </a:r>
            <a:r>
              <a:rPr b="0" i="0" lang="en" sz="2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13"/>
              </a:rPr>
              <a:t>@barnegatschools.com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6th Grade:Periods 1</a:t>
            </a:r>
            <a:r>
              <a:rPr b="0" i="0" lang="en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-2 and 8-9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5th Grade: Period 6-7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14"/>
              </a:rPr>
              <a:t> 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 </a:t>
            </a: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POLICIES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60141" y="1301156"/>
            <a:ext cx="8023800" cy="29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461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Masks worn at all times except lunch</a:t>
            </a:r>
            <a:endParaRPr sz="1000"/>
          </a:p>
          <a:p>
            <a:pPr indent="-5461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Hand washing</a:t>
            </a:r>
            <a:endParaRPr sz="1000"/>
          </a:p>
          <a:p>
            <a:pPr indent="-5461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Distancing</a:t>
            </a:r>
            <a:endParaRPr sz="1000"/>
          </a:p>
          <a:p>
            <a:pPr indent="-5461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Cough or sneeze </a:t>
            </a:r>
            <a:endParaRPr sz="1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your elbow or shirt</a:t>
            </a:r>
            <a:endParaRPr sz="1000"/>
          </a:p>
          <a:p>
            <a:pPr indent="-5461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Don’t touch face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</a:t>
            </a: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Schedule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295758" y="1300894"/>
            <a:ext cx="8023800" cy="20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Homeroom starts 7:4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35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Dismissal is currently at 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:2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Daily </a:t>
            </a: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SCHEDULE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461667" y="1374749"/>
            <a:ext cx="8023800" cy="30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Period 1-2, 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 am-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:1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 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</a:t>
            </a:r>
            <a:endParaRPr sz="4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Period 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6-7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11:27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am-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12:55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Period 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8-9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12: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55 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pm- 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:2</a:t>
            </a:r>
            <a:r>
              <a:rPr lang="en" sz="4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 </a:t>
            </a: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4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</a:t>
            </a: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560141" y="1179556"/>
            <a:ext cx="8023800" cy="3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50% Major assessments</a:t>
            </a:r>
            <a:endParaRPr sz="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30% Minor assessment</a:t>
            </a:r>
            <a:endParaRPr sz="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15</a:t>
            </a:r>
            <a:r>
              <a:rPr b="0" i="0" lang="en" sz="3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 Participation</a:t>
            </a:r>
            <a:endParaRPr b="0" i="0" sz="305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5% Benchmark</a:t>
            </a:r>
            <a:endParaRPr sz="30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889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Work completion</a:t>
            </a:r>
            <a:endParaRPr sz="100"/>
          </a:p>
          <a:p>
            <a:pPr indent="-4889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Attentiveness</a:t>
            </a:r>
            <a:endParaRPr sz="100"/>
          </a:p>
          <a:p>
            <a:pPr indent="-4889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Behavior</a:t>
            </a:r>
            <a:endParaRPr sz="100"/>
          </a:p>
          <a:p>
            <a:pPr indent="-4889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Cooperation</a:t>
            </a:r>
            <a:endParaRPr sz="100"/>
          </a:p>
          <a:p>
            <a:pPr indent="-4889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Respect &amp; Kindness</a:t>
            </a:r>
            <a:endParaRPr sz="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</a:t>
            </a: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560141" y="1301156"/>
            <a:ext cx="8023800" cy="3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a student </a:t>
            </a:r>
            <a:r>
              <a:rPr lang="en" sz="39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receives</a:t>
            </a:r>
            <a:r>
              <a:rPr lang="en" sz="39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below a 70% I do allow for them to retake the test/quiz. I only give one retake. </a:t>
            </a:r>
            <a:endParaRPr sz="1000"/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READING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560141" y="1179556"/>
            <a:ext cx="8023800" cy="3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Reading out loud.</a:t>
            </a:r>
            <a:endParaRPr sz="600"/>
          </a:p>
          <a:p>
            <a:pPr indent="-4064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Listening to stories</a:t>
            </a:r>
            <a:endParaRPr sz="600"/>
          </a:p>
          <a:p>
            <a:pPr indent="-4064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Reading independently</a:t>
            </a:r>
            <a:endParaRPr sz="600"/>
          </a:p>
          <a:p>
            <a:pPr indent="-4064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Always bring something</a:t>
            </a:r>
            <a:endParaRPr sz="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class to read for when your work is done!!</a:t>
            </a:r>
            <a:endParaRPr sz="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The more you read, </a:t>
            </a:r>
            <a:endParaRPr sz="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the more you learn, </a:t>
            </a:r>
            <a:endParaRPr sz="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the better you write! </a:t>
            </a:r>
            <a:r>
              <a:rPr b="0" i="1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Writing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0"/>
          <p:cNvSpPr txBox="1"/>
          <p:nvPr/>
        </p:nvSpPr>
        <p:spPr>
          <a:xfrm>
            <a:off x="560141" y="1380020"/>
            <a:ext cx="8023800" cy="3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Enhancing writing skills </a:t>
            </a:r>
            <a:endParaRPr sz="800"/>
          </a:p>
          <a:p>
            <a:pPr indent="-5334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Expanding vocabulary</a:t>
            </a:r>
            <a:endParaRPr sz="800"/>
          </a:p>
          <a:p>
            <a:pPr indent="-5334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Capturing our audiences</a:t>
            </a:r>
            <a:endParaRPr sz="800"/>
          </a:p>
          <a:p>
            <a:pPr indent="-5334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Employing formal skills</a:t>
            </a:r>
            <a:endParaRPr sz="800"/>
          </a:p>
          <a:p>
            <a:pPr indent="-5334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Proofreading</a:t>
            </a:r>
            <a:endParaRPr sz="800"/>
          </a:p>
          <a:p>
            <a:pPr indent="-5334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Editing and revising </a:t>
            </a:r>
            <a:endParaRPr sz="800"/>
          </a:p>
          <a:p>
            <a:pPr indent="-53340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Publishing</a:t>
            </a:r>
            <a:endParaRPr sz="8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/>
        </p:nvSpPr>
        <p:spPr>
          <a:xfrm>
            <a:off x="560141" y="539147"/>
            <a:ext cx="802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</a:t>
            </a:r>
            <a:r>
              <a:rPr b="0" i="0" lang="en" sz="5800" u="none" cap="none" strike="noStrike">
                <a:solidFill>
                  <a:srgbClr val="99CC33"/>
                </a:solidFill>
                <a:latin typeface="Arial"/>
                <a:ea typeface="Arial"/>
                <a:cs typeface="Arial"/>
                <a:sym typeface="Arial"/>
              </a:rPr>
              <a:t>SUPPLIES</a:t>
            </a:r>
            <a:endParaRPr b="0" i="0" sz="5800" u="none" cap="none" strike="noStrike">
              <a:solidFill>
                <a:srgbClr val="99CC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624441" y="1404581"/>
            <a:ext cx="8023800" cy="30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762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50"/>
              <a:buFont typeface="Arial"/>
              <a:buChar char="•"/>
            </a:pPr>
            <a:r>
              <a:rPr b="0" i="0" lang="en" sz="28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Binder with pa</a:t>
            </a:r>
            <a:r>
              <a:rPr lang="en" sz="28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 and </a:t>
            </a:r>
            <a:r>
              <a:rPr b="0" i="0" lang="en" sz="28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dividers for Readin</a:t>
            </a:r>
            <a:r>
              <a:rPr lang="en" sz="28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g, Writing, &amp; Notes (6th Grade)</a:t>
            </a:r>
            <a:endParaRPr sz="28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762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50"/>
              <a:buFont typeface="Century Gothic"/>
              <a:buChar char="•"/>
            </a:pPr>
            <a:r>
              <a:rPr lang="en" sz="28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Binder with paper and 4 dividers for Data/Goals, Reading, Writing, and Social Studies </a:t>
            </a:r>
            <a:endParaRPr sz="28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762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50"/>
              <a:buFont typeface="Arial"/>
              <a:buChar char="•"/>
            </a:pPr>
            <a:r>
              <a:rPr lang="en" sz="28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Independent Reading(6th Grade)</a:t>
            </a:r>
            <a:endParaRPr sz="100"/>
          </a:p>
          <a:p>
            <a:pPr indent="-476250" lvl="0" marL="5715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50"/>
              <a:buFont typeface="Arial"/>
              <a:buChar char="•"/>
            </a:pPr>
            <a:r>
              <a:rPr b="0" i="0" lang="en" sz="28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Pencils, pens, erasers</a:t>
            </a:r>
            <a:endParaRPr sz="100"/>
          </a:p>
          <a:p>
            <a:pPr indent="0" lvl="0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0" lvl="0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35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